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56" r:id="rId3"/>
    <p:sldId id="265" r:id="rId4"/>
    <p:sldId id="258" r:id="rId5"/>
    <p:sldId id="259" r:id="rId6"/>
    <p:sldId id="260" r:id="rId7"/>
    <p:sldId id="261" r:id="rId8"/>
    <p:sldId id="262" r:id="rId9"/>
    <p:sldId id="263" r:id="rId10"/>
    <p:sldId id="264"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3" d="100"/>
          <a:sy n="53" d="100"/>
        </p:scale>
        <p:origin x="-10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7A531-9825-BA49-9ADD-45EFB6F5E75A}" type="datetimeFigureOut">
              <a:rPr lang="en-US" smtClean="0"/>
              <a:t>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23878F-5334-FD45-82D4-1765D909590D}" type="slidenum">
              <a:rPr lang="en-US" smtClean="0"/>
              <a:t>‹#›</a:t>
            </a:fld>
            <a:endParaRPr lang="en-US"/>
          </a:p>
        </p:txBody>
      </p:sp>
    </p:spTree>
    <p:extLst>
      <p:ext uri="{BB962C8B-B14F-4D97-AF65-F5344CB8AC3E}">
        <p14:creationId xmlns:p14="http://schemas.microsoft.com/office/powerpoint/2010/main" val="869413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9CDD5-F50C-DD4D-8B6F-114983CF7025}" type="datetimeFigureOut">
              <a:rPr lang="en-US" smtClean="0"/>
              <a:t>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3B2B7-3F13-C84A-8B58-2FBEF5412CAC}" type="slidenum">
              <a:rPr lang="en-US" smtClean="0"/>
              <a:t>‹#›</a:t>
            </a:fld>
            <a:endParaRPr lang="en-US"/>
          </a:p>
        </p:txBody>
      </p:sp>
    </p:spTree>
    <p:extLst>
      <p:ext uri="{BB962C8B-B14F-4D97-AF65-F5344CB8AC3E}">
        <p14:creationId xmlns:p14="http://schemas.microsoft.com/office/powerpoint/2010/main" val="13378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9CDD5-F50C-DD4D-8B6F-114983CF7025}" type="datetimeFigureOut">
              <a:rPr lang="en-US" smtClean="0"/>
              <a:t>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3B2B7-3F13-C84A-8B58-2FBEF5412CAC}" type="slidenum">
              <a:rPr lang="en-US" smtClean="0"/>
              <a:t>‹#›</a:t>
            </a:fld>
            <a:endParaRPr lang="en-US"/>
          </a:p>
        </p:txBody>
      </p:sp>
    </p:spTree>
    <p:extLst>
      <p:ext uri="{BB962C8B-B14F-4D97-AF65-F5344CB8AC3E}">
        <p14:creationId xmlns:p14="http://schemas.microsoft.com/office/powerpoint/2010/main" val="343526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9CDD5-F50C-DD4D-8B6F-114983CF7025}" type="datetimeFigureOut">
              <a:rPr lang="en-US" smtClean="0"/>
              <a:t>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3B2B7-3F13-C84A-8B58-2FBEF5412CAC}" type="slidenum">
              <a:rPr lang="en-US" smtClean="0"/>
              <a:t>‹#›</a:t>
            </a:fld>
            <a:endParaRPr lang="en-US"/>
          </a:p>
        </p:txBody>
      </p:sp>
    </p:spTree>
    <p:extLst>
      <p:ext uri="{BB962C8B-B14F-4D97-AF65-F5344CB8AC3E}">
        <p14:creationId xmlns:p14="http://schemas.microsoft.com/office/powerpoint/2010/main" val="242418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9CDD5-F50C-DD4D-8B6F-114983CF7025}" type="datetimeFigureOut">
              <a:rPr lang="en-US" smtClean="0"/>
              <a:t>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3B2B7-3F13-C84A-8B58-2FBEF5412CAC}" type="slidenum">
              <a:rPr lang="en-US" smtClean="0"/>
              <a:t>‹#›</a:t>
            </a:fld>
            <a:endParaRPr lang="en-US"/>
          </a:p>
        </p:txBody>
      </p:sp>
    </p:spTree>
    <p:extLst>
      <p:ext uri="{BB962C8B-B14F-4D97-AF65-F5344CB8AC3E}">
        <p14:creationId xmlns:p14="http://schemas.microsoft.com/office/powerpoint/2010/main" val="4224906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9CDD5-F50C-DD4D-8B6F-114983CF7025}" type="datetimeFigureOut">
              <a:rPr lang="en-US" smtClean="0"/>
              <a:t>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3B2B7-3F13-C84A-8B58-2FBEF5412CAC}" type="slidenum">
              <a:rPr lang="en-US" smtClean="0"/>
              <a:t>‹#›</a:t>
            </a:fld>
            <a:endParaRPr lang="en-US"/>
          </a:p>
        </p:txBody>
      </p:sp>
    </p:spTree>
    <p:extLst>
      <p:ext uri="{BB962C8B-B14F-4D97-AF65-F5344CB8AC3E}">
        <p14:creationId xmlns:p14="http://schemas.microsoft.com/office/powerpoint/2010/main" val="381935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9CDD5-F50C-DD4D-8B6F-114983CF7025}" type="datetimeFigureOut">
              <a:rPr lang="en-US" smtClean="0"/>
              <a:t>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3B2B7-3F13-C84A-8B58-2FBEF5412CAC}" type="slidenum">
              <a:rPr lang="en-US" smtClean="0"/>
              <a:t>‹#›</a:t>
            </a:fld>
            <a:endParaRPr lang="en-US"/>
          </a:p>
        </p:txBody>
      </p:sp>
    </p:spTree>
    <p:extLst>
      <p:ext uri="{BB962C8B-B14F-4D97-AF65-F5344CB8AC3E}">
        <p14:creationId xmlns:p14="http://schemas.microsoft.com/office/powerpoint/2010/main" val="195122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9CDD5-F50C-DD4D-8B6F-114983CF7025}" type="datetimeFigureOut">
              <a:rPr lang="en-US" smtClean="0"/>
              <a:t>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3B2B7-3F13-C84A-8B58-2FBEF5412CAC}" type="slidenum">
              <a:rPr lang="en-US" smtClean="0"/>
              <a:t>‹#›</a:t>
            </a:fld>
            <a:endParaRPr lang="en-US"/>
          </a:p>
        </p:txBody>
      </p:sp>
    </p:spTree>
    <p:extLst>
      <p:ext uri="{BB962C8B-B14F-4D97-AF65-F5344CB8AC3E}">
        <p14:creationId xmlns:p14="http://schemas.microsoft.com/office/powerpoint/2010/main" val="216545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9CDD5-F50C-DD4D-8B6F-114983CF7025}" type="datetimeFigureOut">
              <a:rPr lang="en-US" smtClean="0"/>
              <a:t>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3B2B7-3F13-C84A-8B58-2FBEF5412CAC}" type="slidenum">
              <a:rPr lang="en-US" smtClean="0"/>
              <a:t>‹#›</a:t>
            </a:fld>
            <a:endParaRPr lang="en-US"/>
          </a:p>
        </p:txBody>
      </p:sp>
    </p:spTree>
    <p:extLst>
      <p:ext uri="{BB962C8B-B14F-4D97-AF65-F5344CB8AC3E}">
        <p14:creationId xmlns:p14="http://schemas.microsoft.com/office/powerpoint/2010/main" val="37121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9CDD5-F50C-DD4D-8B6F-114983CF7025}" type="datetimeFigureOut">
              <a:rPr lang="en-US" smtClean="0"/>
              <a:t>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3B2B7-3F13-C84A-8B58-2FBEF5412CAC}" type="slidenum">
              <a:rPr lang="en-US" smtClean="0"/>
              <a:t>‹#›</a:t>
            </a:fld>
            <a:endParaRPr lang="en-US"/>
          </a:p>
        </p:txBody>
      </p:sp>
    </p:spTree>
    <p:extLst>
      <p:ext uri="{BB962C8B-B14F-4D97-AF65-F5344CB8AC3E}">
        <p14:creationId xmlns:p14="http://schemas.microsoft.com/office/powerpoint/2010/main" val="250757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9CDD5-F50C-DD4D-8B6F-114983CF7025}" type="datetimeFigureOut">
              <a:rPr lang="en-US" smtClean="0"/>
              <a:t>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3B2B7-3F13-C84A-8B58-2FBEF5412CAC}" type="slidenum">
              <a:rPr lang="en-US" smtClean="0"/>
              <a:t>‹#›</a:t>
            </a:fld>
            <a:endParaRPr lang="en-US"/>
          </a:p>
        </p:txBody>
      </p:sp>
    </p:spTree>
    <p:extLst>
      <p:ext uri="{BB962C8B-B14F-4D97-AF65-F5344CB8AC3E}">
        <p14:creationId xmlns:p14="http://schemas.microsoft.com/office/powerpoint/2010/main" val="217021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9CDD5-F50C-DD4D-8B6F-114983CF7025}" type="datetimeFigureOut">
              <a:rPr lang="en-US" smtClean="0"/>
              <a:t>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3B2B7-3F13-C84A-8B58-2FBEF5412CAC}" type="slidenum">
              <a:rPr lang="en-US" smtClean="0"/>
              <a:t>‹#›</a:t>
            </a:fld>
            <a:endParaRPr lang="en-US"/>
          </a:p>
        </p:txBody>
      </p:sp>
    </p:spTree>
    <p:extLst>
      <p:ext uri="{BB962C8B-B14F-4D97-AF65-F5344CB8AC3E}">
        <p14:creationId xmlns:p14="http://schemas.microsoft.com/office/powerpoint/2010/main" val="4361385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9CDD5-F50C-DD4D-8B6F-114983CF7025}" type="datetimeFigureOut">
              <a:rPr lang="en-US" smtClean="0"/>
              <a:t>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3B2B7-3F13-C84A-8B58-2FBEF5412CAC}" type="slidenum">
              <a:rPr lang="en-US" smtClean="0"/>
              <a:t>‹#›</a:t>
            </a:fld>
            <a:endParaRPr lang="en-US"/>
          </a:p>
        </p:txBody>
      </p:sp>
    </p:spTree>
    <p:extLst>
      <p:ext uri="{BB962C8B-B14F-4D97-AF65-F5344CB8AC3E}">
        <p14:creationId xmlns:p14="http://schemas.microsoft.com/office/powerpoint/2010/main" val="3089247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0q3uAu1EuR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mithsonianchannel.com/videos/joan-of-arcs-inner-voices/1647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Bell Work</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What do you know about Joan of Arc?</a:t>
            </a:r>
            <a:endParaRPr lang="en-US" dirty="0"/>
          </a:p>
          <a:p>
            <a:r>
              <a:rPr lang="en-US" dirty="0" smtClean="0"/>
              <a:t>Write down as many bullet points as you can.  </a:t>
            </a:r>
          </a:p>
          <a:p>
            <a:r>
              <a:rPr lang="en-US" dirty="0" smtClean="0"/>
              <a:t>If you have not finished your </a:t>
            </a:r>
            <a:r>
              <a:rPr lang="en-US" dirty="0" err="1" smtClean="0"/>
              <a:t>Instagram</a:t>
            </a:r>
            <a:r>
              <a:rPr lang="en-US" dirty="0" smtClean="0"/>
              <a:t>, please finish that.  </a:t>
            </a:r>
            <a:endParaRPr lang="en-US" dirty="0"/>
          </a:p>
        </p:txBody>
      </p:sp>
    </p:spTree>
    <p:extLst>
      <p:ext uri="{BB962C8B-B14F-4D97-AF65-F5344CB8AC3E}">
        <p14:creationId xmlns:p14="http://schemas.microsoft.com/office/powerpoint/2010/main" val="127994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Witch to Saint</a:t>
            </a:r>
            <a:endParaRPr lang="en-US" dirty="0"/>
          </a:p>
        </p:txBody>
      </p:sp>
      <p:sp>
        <p:nvSpPr>
          <p:cNvPr id="3" name="Content Placeholder 2"/>
          <p:cNvSpPr>
            <a:spLocks noGrp="1"/>
          </p:cNvSpPr>
          <p:nvPr>
            <p:ph idx="1"/>
          </p:nvPr>
        </p:nvSpPr>
        <p:spPr>
          <a:xfrm>
            <a:off x="457200" y="1600200"/>
            <a:ext cx="5144432" cy="4525963"/>
          </a:xfrm>
        </p:spPr>
        <p:txBody>
          <a:bodyPr>
            <a:normAutofit fontScale="85000" lnSpcReduction="10000"/>
          </a:bodyPr>
          <a:lstStyle/>
          <a:p>
            <a:r>
              <a:rPr lang="en-US" dirty="0"/>
              <a:t>Her fame only increased after her </a:t>
            </a:r>
            <a:r>
              <a:rPr lang="en-US" dirty="0" smtClean="0"/>
              <a:t>death </a:t>
            </a:r>
            <a:r>
              <a:rPr lang="en-US" dirty="0"/>
              <a:t>and 20 years later a new trial ordered by Charles VII cleared her name. </a:t>
            </a:r>
            <a:endParaRPr lang="en-US" dirty="0" smtClean="0"/>
          </a:p>
          <a:p>
            <a:r>
              <a:rPr lang="en-US" dirty="0" smtClean="0"/>
              <a:t>Long </a:t>
            </a:r>
            <a:r>
              <a:rPr lang="en-US" dirty="0"/>
              <a:t>before Pope Benedict XV canonized her in 1920, Joan of Arc had attained mythic stature, inspiring numerous works of art and literature over the centuries and becoming the patron saint of France.</a:t>
            </a:r>
            <a:endParaRPr lang="en-US" dirty="0"/>
          </a:p>
        </p:txBody>
      </p:sp>
      <p:sp>
        <p:nvSpPr>
          <p:cNvPr id="4" name="Footer Placeholder 3"/>
          <p:cNvSpPr>
            <a:spLocks noGrp="1"/>
          </p:cNvSpPr>
          <p:nvPr>
            <p:ph type="ftr" sz="quarter" idx="11"/>
          </p:nvPr>
        </p:nvSpPr>
        <p:spPr>
          <a:xfrm>
            <a:off x="2803401" y="6356350"/>
            <a:ext cx="3522222" cy="365125"/>
          </a:xfrm>
        </p:spPr>
        <p:txBody>
          <a:bodyPr/>
          <a:lstStyle/>
          <a:p>
            <a:r>
              <a:rPr lang="en-US" dirty="0" smtClean="0"/>
              <a:t>http://</a:t>
            </a:r>
            <a:r>
              <a:rPr lang="en-US" dirty="0" err="1" smtClean="0"/>
              <a:t>www.history.com</a:t>
            </a:r>
            <a:r>
              <a:rPr lang="en-US" dirty="0" smtClean="0"/>
              <a:t>/topics/saint-</a:t>
            </a:r>
            <a:r>
              <a:rPr lang="en-US" dirty="0" err="1" smtClean="0"/>
              <a:t>joan</a:t>
            </a:r>
            <a:r>
              <a:rPr lang="en-US" dirty="0" smtClean="0"/>
              <a:t>-of-arc</a:t>
            </a:r>
            <a:endParaRPr lang="en-US" dirty="0"/>
          </a:p>
        </p:txBody>
      </p:sp>
      <p:pic>
        <p:nvPicPr>
          <p:cNvPr id="5" name="Picture 4"/>
          <p:cNvPicPr>
            <a:picLocks noChangeAspect="1"/>
          </p:cNvPicPr>
          <p:nvPr/>
        </p:nvPicPr>
        <p:blipFill>
          <a:blip r:embed="rId2"/>
          <a:stretch>
            <a:fillRect/>
          </a:stretch>
        </p:blipFill>
        <p:spPr>
          <a:xfrm>
            <a:off x="5913121" y="1417638"/>
            <a:ext cx="2432130" cy="4938712"/>
          </a:xfrm>
          <a:prstGeom prst="rect">
            <a:avLst/>
          </a:prstGeom>
        </p:spPr>
      </p:pic>
    </p:spTree>
    <p:extLst>
      <p:ext uri="{BB962C8B-B14F-4D97-AF65-F5344CB8AC3E}">
        <p14:creationId xmlns:p14="http://schemas.microsoft.com/office/powerpoint/2010/main" val="400240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Summary</a:t>
            </a:r>
            <a:endParaRPr lang="en-US"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0q3uAu1EuRc</a:t>
            </a:r>
            <a:endParaRPr lang="en-US" dirty="0" smtClean="0"/>
          </a:p>
          <a:p>
            <a:endParaRPr lang="en-US" dirty="0"/>
          </a:p>
        </p:txBody>
      </p:sp>
    </p:spTree>
    <p:extLst>
      <p:ext uri="{BB962C8B-B14F-4D97-AF65-F5344CB8AC3E}">
        <p14:creationId xmlns:p14="http://schemas.microsoft.com/office/powerpoint/2010/main" val="4284577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Quiz</a:t>
            </a:r>
            <a:endParaRPr lang="en-US" dirty="0"/>
          </a:p>
        </p:txBody>
      </p:sp>
      <p:sp>
        <p:nvSpPr>
          <p:cNvPr id="3" name="Content Placeholder 2"/>
          <p:cNvSpPr>
            <a:spLocks noGrp="1"/>
          </p:cNvSpPr>
          <p:nvPr>
            <p:ph idx="1"/>
          </p:nvPr>
        </p:nvSpPr>
        <p:spPr/>
        <p:txBody>
          <a:bodyPr/>
          <a:lstStyle/>
          <a:p>
            <a:r>
              <a:rPr lang="en-US" dirty="0" smtClean="0"/>
              <a:t>Read the article and answer the questions on the worksheet.  </a:t>
            </a:r>
          </a:p>
          <a:p>
            <a:r>
              <a:rPr lang="en-US" dirty="0" smtClean="0"/>
              <a:t>Put it in the tray when you are done. </a:t>
            </a:r>
            <a:endParaRPr lang="en-US" dirty="0"/>
          </a:p>
        </p:txBody>
      </p:sp>
    </p:spTree>
    <p:extLst>
      <p:ext uri="{BB962C8B-B14F-4D97-AF65-F5344CB8AC3E}">
        <p14:creationId xmlns:p14="http://schemas.microsoft.com/office/powerpoint/2010/main" val="81252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p>
            <a:r>
              <a:rPr lang="en-US" dirty="0" smtClean="0"/>
              <a:t>I can explain the significance of Joan of Arc.</a:t>
            </a:r>
            <a:endParaRPr lang="en-US" dirty="0"/>
          </a:p>
        </p:txBody>
      </p:sp>
      <p:sp>
        <p:nvSpPr>
          <p:cNvPr id="3" name="Subtitle 2"/>
          <p:cNvSpPr>
            <a:spLocks noGrp="1"/>
          </p:cNvSpPr>
          <p:nvPr>
            <p:ph type="subTitle" idx="1"/>
          </p:nvPr>
        </p:nvSpPr>
        <p:spPr>
          <a:xfrm>
            <a:off x="1371600" y="5105400"/>
            <a:ext cx="6400800" cy="1752600"/>
          </a:xfrm>
        </p:spPr>
        <p:txBody>
          <a:bodyPr>
            <a:normAutofit fontScale="85000" lnSpcReduction="10000"/>
          </a:bodyPr>
          <a:lstStyle/>
          <a:p>
            <a:r>
              <a:rPr lang="en-US" dirty="0"/>
              <a:t>7.49 Gather relevant information from multiple sources about Henry V, Hundreds Year War, and Joan of Arc. (H, G, P)</a:t>
            </a:r>
            <a:br>
              <a:rPr lang="en-US" dirty="0"/>
            </a:br>
            <a:endParaRPr lang="en-US" dirty="0" smtClean="0"/>
          </a:p>
          <a:p>
            <a:endParaRPr lang="en-US" dirty="0"/>
          </a:p>
        </p:txBody>
      </p:sp>
      <p:pic>
        <p:nvPicPr>
          <p:cNvPr id="4" name="Picture 3"/>
          <p:cNvPicPr>
            <a:picLocks noChangeAspect="1"/>
          </p:cNvPicPr>
          <p:nvPr/>
        </p:nvPicPr>
        <p:blipFill>
          <a:blip r:embed="rId2"/>
          <a:stretch>
            <a:fillRect/>
          </a:stretch>
        </p:blipFill>
        <p:spPr>
          <a:xfrm>
            <a:off x="2451100" y="254000"/>
            <a:ext cx="4241800" cy="3175000"/>
          </a:xfrm>
          <a:prstGeom prst="rect">
            <a:avLst/>
          </a:prstGeom>
        </p:spPr>
      </p:pic>
    </p:spTree>
    <p:extLst>
      <p:ext uri="{BB962C8B-B14F-4D97-AF65-F5344CB8AC3E}">
        <p14:creationId xmlns:p14="http://schemas.microsoft.com/office/powerpoint/2010/main" val="291278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Set-Up</a:t>
            </a:r>
            <a:endParaRPr lang="en-US" dirty="0"/>
          </a:p>
        </p:txBody>
      </p:sp>
      <p:sp>
        <p:nvSpPr>
          <p:cNvPr id="4" name="Rectangle 3"/>
          <p:cNvSpPr/>
          <p:nvPr/>
        </p:nvSpPr>
        <p:spPr>
          <a:xfrm>
            <a:off x="2134448" y="1417638"/>
            <a:ext cx="2587755" cy="249164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Background</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5" name="Rectangle 4"/>
          <p:cNvSpPr/>
          <p:nvPr/>
        </p:nvSpPr>
        <p:spPr>
          <a:xfrm>
            <a:off x="2134448" y="3909278"/>
            <a:ext cx="2587755" cy="2491640"/>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Downfall</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6" name="Rectangle 5"/>
          <p:cNvSpPr/>
          <p:nvPr/>
        </p:nvSpPr>
        <p:spPr>
          <a:xfrm>
            <a:off x="4722203" y="3909278"/>
            <a:ext cx="2587755" cy="2491640"/>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From Witch to Saint</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7" name="Rectangle 6"/>
          <p:cNvSpPr/>
          <p:nvPr/>
        </p:nvSpPr>
        <p:spPr>
          <a:xfrm>
            <a:off x="4722203" y="1417638"/>
            <a:ext cx="2587755" cy="2491640"/>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Journey to Orleans</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9" name="Rectangle 8"/>
          <p:cNvSpPr/>
          <p:nvPr/>
        </p:nvSpPr>
        <p:spPr>
          <a:xfrm>
            <a:off x="3915901" y="3048805"/>
            <a:ext cx="1612603" cy="131156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JOAN OF ARC</a:t>
            </a:r>
            <a:endParaRPr lang="en-US" dirty="0"/>
          </a:p>
        </p:txBody>
      </p:sp>
      <p:sp>
        <p:nvSpPr>
          <p:cNvPr id="10" name="TextBox 9"/>
          <p:cNvSpPr txBox="1"/>
          <p:nvPr/>
        </p:nvSpPr>
        <p:spPr>
          <a:xfrm>
            <a:off x="0" y="1647120"/>
            <a:ext cx="1964777" cy="4524315"/>
          </a:xfrm>
          <a:prstGeom prst="rect">
            <a:avLst/>
          </a:prstGeom>
          <a:noFill/>
        </p:spPr>
        <p:txBody>
          <a:bodyPr wrap="square" rtlCol="0">
            <a:spAutoFit/>
          </a:bodyPr>
          <a:lstStyle/>
          <a:p>
            <a:r>
              <a:rPr lang="en-US" sz="2400" b="1" dirty="0" smtClean="0">
                <a:solidFill>
                  <a:srgbClr val="FF0000"/>
                </a:solidFill>
              </a:rPr>
              <a:t>DO NOT WRITE EVERY SINGLE WORD DOWN AS WE GO THROUGH THIS LESSON.  </a:t>
            </a:r>
          </a:p>
          <a:p>
            <a:endParaRPr lang="en-US" sz="2400" b="1" dirty="0" smtClean="0">
              <a:solidFill>
                <a:srgbClr val="FF0000"/>
              </a:solidFill>
            </a:endParaRPr>
          </a:p>
          <a:p>
            <a:r>
              <a:rPr lang="en-US" sz="2400" b="1" dirty="0" smtClean="0">
                <a:solidFill>
                  <a:srgbClr val="FF0000"/>
                </a:solidFill>
              </a:rPr>
              <a:t>Look at this as a story that you are summarizing.  </a:t>
            </a:r>
            <a:endParaRPr lang="en-US" sz="2400" b="1" dirty="0">
              <a:solidFill>
                <a:srgbClr val="FF0000"/>
              </a:solidFill>
            </a:endParaRPr>
          </a:p>
        </p:txBody>
      </p:sp>
    </p:spTree>
    <p:extLst>
      <p:ext uri="{BB962C8B-B14F-4D97-AF65-F5344CB8AC3E}">
        <p14:creationId xmlns:p14="http://schemas.microsoft.com/office/powerpoint/2010/main" val="212367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457200" y="1600200"/>
            <a:ext cx="4263057" cy="4525963"/>
          </a:xfrm>
        </p:spPr>
        <p:txBody>
          <a:bodyPr>
            <a:normAutofit lnSpcReduction="10000"/>
          </a:bodyPr>
          <a:lstStyle/>
          <a:p>
            <a:r>
              <a:rPr lang="en-US" dirty="0" smtClean="0">
                <a:solidFill>
                  <a:srgbClr val="FF0000"/>
                </a:solidFill>
              </a:rPr>
              <a:t>1412 - 1431</a:t>
            </a:r>
          </a:p>
          <a:p>
            <a:r>
              <a:rPr lang="en-US" dirty="0" smtClean="0">
                <a:solidFill>
                  <a:srgbClr val="FF0000"/>
                </a:solidFill>
              </a:rPr>
              <a:t>Joan </a:t>
            </a:r>
            <a:r>
              <a:rPr lang="en-US" dirty="0">
                <a:solidFill>
                  <a:srgbClr val="FF0000"/>
                </a:solidFill>
              </a:rPr>
              <a:t>of Arc, a peasant girl living in medieval France, believed that God had chosen her to lead France to victory in its long-running war with England. </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5441747" y="1216871"/>
            <a:ext cx="3477815" cy="5257800"/>
          </a:xfrm>
          <a:prstGeom prst="rect">
            <a:avLst/>
          </a:prstGeom>
        </p:spPr>
      </p:pic>
    </p:spTree>
    <p:extLst>
      <p:ext uri="{BB962C8B-B14F-4D97-AF65-F5344CB8AC3E}">
        <p14:creationId xmlns:p14="http://schemas.microsoft.com/office/powerpoint/2010/main" val="121038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73"/>
            <a:ext cx="8229600" cy="755559"/>
          </a:xfrm>
        </p:spPr>
        <p:txBody>
          <a:bodyPr>
            <a:normAutofit fontScale="90000"/>
          </a:bodyPr>
          <a:lstStyle/>
          <a:p>
            <a:r>
              <a:rPr lang="en-US" dirty="0" smtClean="0"/>
              <a:t>Background</a:t>
            </a:r>
            <a:endParaRPr lang="en-US" dirty="0"/>
          </a:p>
        </p:txBody>
      </p:sp>
      <p:sp>
        <p:nvSpPr>
          <p:cNvPr id="3" name="Content Placeholder 2"/>
          <p:cNvSpPr>
            <a:spLocks noGrp="1"/>
          </p:cNvSpPr>
          <p:nvPr>
            <p:ph idx="1"/>
          </p:nvPr>
        </p:nvSpPr>
        <p:spPr>
          <a:xfrm>
            <a:off x="0" y="838532"/>
            <a:ext cx="9144000" cy="5882943"/>
          </a:xfrm>
        </p:spPr>
        <p:txBody>
          <a:bodyPr>
            <a:normAutofit fontScale="85000" lnSpcReduction="20000"/>
          </a:bodyPr>
          <a:lstStyle/>
          <a:p>
            <a:r>
              <a:rPr lang="en-US" dirty="0"/>
              <a:t>She was not taught to read or write, but her pious mother instilled in her a deep love for the Catholic Church and its teachings. At the time, France had long been torn apart by a bitter conflict with England (later known as the Hundred Years’ War), in which England had gained the upper hand</a:t>
            </a:r>
            <a:r>
              <a:rPr lang="en-US" dirty="0" smtClean="0"/>
              <a:t>.</a:t>
            </a:r>
          </a:p>
          <a:p>
            <a:r>
              <a:rPr lang="en-US" dirty="0" smtClean="0"/>
              <a:t>King Henry V was </a:t>
            </a:r>
            <a:r>
              <a:rPr lang="en-US" dirty="0"/>
              <a:t>made ruler of both England and France. His son, Henry VI, succeeded him in 1422. Along with its </a:t>
            </a:r>
            <a:r>
              <a:rPr lang="en-US" dirty="0" smtClean="0"/>
              <a:t>French allies, </a:t>
            </a:r>
            <a:r>
              <a:rPr lang="en-US" dirty="0"/>
              <a:t>England occupied much of northern France, and many in Joan’s </a:t>
            </a:r>
            <a:r>
              <a:rPr lang="en-US" dirty="0" smtClean="0"/>
              <a:t>village were </a:t>
            </a:r>
            <a:r>
              <a:rPr lang="en-US" dirty="0"/>
              <a:t>forced to abandon their homes under threat of </a:t>
            </a:r>
            <a:r>
              <a:rPr lang="en-US" dirty="0" smtClean="0"/>
              <a:t>invasion.</a:t>
            </a:r>
          </a:p>
          <a:p>
            <a:r>
              <a:rPr lang="en-US" dirty="0"/>
              <a:t>At the age of 13, Joan began to hear voices, which she determined had been sent by God to give her a mission of overwhelming importance: to save France by expelling its enemies, and to install Charles as its rightful king.</a:t>
            </a:r>
            <a:endParaRPr lang="en-US" dirty="0" smtClean="0">
              <a:hlinkClick r:id="rId2"/>
            </a:endParaRPr>
          </a:p>
          <a:p>
            <a:pPr lvl="1"/>
            <a:r>
              <a:rPr lang="en-US" dirty="0" smtClean="0">
                <a:hlinkClick r:id="rId2"/>
              </a:rPr>
              <a:t>http</a:t>
            </a:r>
            <a:r>
              <a:rPr lang="en-US" dirty="0">
                <a:hlinkClick r:id="rId2"/>
              </a:rPr>
              <a:t>://www.smithsonianchannel.com/videos/joan-of-arcs-inner-voices/</a:t>
            </a:r>
            <a:r>
              <a:rPr lang="en-US" dirty="0" smtClean="0">
                <a:hlinkClick r:id="rId2"/>
              </a:rPr>
              <a:t>16476</a:t>
            </a:r>
            <a:endParaRPr lang="en-US" dirty="0" smtClean="0"/>
          </a:p>
          <a:p>
            <a:endParaRPr lang="en-US" dirty="0"/>
          </a:p>
        </p:txBody>
      </p:sp>
      <p:sp>
        <p:nvSpPr>
          <p:cNvPr id="4" name="Footer Placeholder 3"/>
          <p:cNvSpPr>
            <a:spLocks noGrp="1"/>
          </p:cNvSpPr>
          <p:nvPr>
            <p:ph type="ftr" sz="quarter" idx="11"/>
          </p:nvPr>
        </p:nvSpPr>
        <p:spPr>
          <a:xfrm>
            <a:off x="2803401" y="6356350"/>
            <a:ext cx="3522222" cy="365125"/>
          </a:xfrm>
        </p:spPr>
        <p:txBody>
          <a:bodyPr/>
          <a:lstStyle/>
          <a:p>
            <a:r>
              <a:rPr lang="en-US" dirty="0" smtClean="0"/>
              <a:t>http://</a:t>
            </a:r>
            <a:r>
              <a:rPr lang="en-US" dirty="0" err="1" smtClean="0"/>
              <a:t>www.history.com</a:t>
            </a:r>
            <a:r>
              <a:rPr lang="en-US" dirty="0" smtClean="0"/>
              <a:t>/topics/saint-</a:t>
            </a:r>
            <a:r>
              <a:rPr lang="en-US" dirty="0" err="1" smtClean="0"/>
              <a:t>joan</a:t>
            </a:r>
            <a:r>
              <a:rPr lang="en-US" dirty="0" smtClean="0"/>
              <a:t>-of-arc</a:t>
            </a:r>
            <a:endParaRPr lang="en-US" dirty="0"/>
          </a:p>
        </p:txBody>
      </p:sp>
    </p:spTree>
    <p:extLst>
      <p:ext uri="{BB962C8B-B14F-4D97-AF65-F5344CB8AC3E}">
        <p14:creationId xmlns:p14="http://schemas.microsoft.com/office/powerpoint/2010/main" val="359080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7643"/>
          </a:xfrm>
        </p:spPr>
        <p:txBody>
          <a:bodyPr>
            <a:normAutofit fontScale="90000"/>
          </a:bodyPr>
          <a:lstStyle/>
          <a:p>
            <a:r>
              <a:rPr lang="en-US" dirty="0" smtClean="0"/>
              <a:t>Joan’s Journey to Orleans</a:t>
            </a:r>
            <a:endParaRPr lang="en-US" dirty="0"/>
          </a:p>
        </p:txBody>
      </p:sp>
      <p:sp>
        <p:nvSpPr>
          <p:cNvPr id="3" name="Content Placeholder 2"/>
          <p:cNvSpPr>
            <a:spLocks noGrp="1"/>
          </p:cNvSpPr>
          <p:nvPr>
            <p:ph idx="1"/>
          </p:nvPr>
        </p:nvSpPr>
        <p:spPr>
          <a:xfrm>
            <a:off x="-1" y="1197904"/>
            <a:ext cx="5618149" cy="5462442"/>
          </a:xfrm>
        </p:spPr>
        <p:txBody>
          <a:bodyPr>
            <a:normAutofit fontScale="85000" lnSpcReduction="20000"/>
          </a:bodyPr>
          <a:lstStyle/>
          <a:p>
            <a:r>
              <a:rPr lang="en-US" dirty="0"/>
              <a:t>In May 1428, Joan made her </a:t>
            </a:r>
            <a:r>
              <a:rPr lang="en-US" dirty="0" smtClean="0"/>
              <a:t>way to </a:t>
            </a:r>
            <a:r>
              <a:rPr lang="en-US" dirty="0" err="1"/>
              <a:t>Vaucouleurs</a:t>
            </a:r>
            <a:r>
              <a:rPr lang="en-US" dirty="0"/>
              <a:t>, a nearby stronghold of those loyal to Charles</a:t>
            </a:r>
            <a:r>
              <a:rPr lang="en-US" dirty="0" smtClean="0"/>
              <a:t>.</a:t>
            </a:r>
          </a:p>
          <a:p>
            <a:r>
              <a:rPr lang="en-US" dirty="0" smtClean="0"/>
              <a:t> </a:t>
            </a:r>
            <a:r>
              <a:rPr lang="en-US" dirty="0"/>
              <a:t>Initially rejected by the local </a:t>
            </a:r>
            <a:r>
              <a:rPr lang="en-US" dirty="0" smtClean="0"/>
              <a:t>leader, </a:t>
            </a:r>
            <a:r>
              <a:rPr lang="en-US" dirty="0"/>
              <a:t>she persisted, attracting a small band of followers who believed her claims to be the </a:t>
            </a:r>
            <a:r>
              <a:rPr lang="en-US" dirty="0" smtClean="0"/>
              <a:t>girl </a:t>
            </a:r>
            <a:r>
              <a:rPr lang="en-US" dirty="0"/>
              <a:t>who (according to a popular prophecy) was destined to save France. </a:t>
            </a:r>
            <a:endParaRPr lang="en-US" dirty="0" smtClean="0"/>
          </a:p>
          <a:p>
            <a:r>
              <a:rPr lang="en-US" dirty="0" smtClean="0"/>
              <a:t>When the leader </a:t>
            </a:r>
            <a:r>
              <a:rPr lang="en-US" dirty="0"/>
              <a:t>relented, Joan cropped her hair and dressed in men’s clothes to make the 11-day journey across enemy territory to </a:t>
            </a:r>
            <a:r>
              <a:rPr lang="en-US" dirty="0" err="1"/>
              <a:t>Chinon</a:t>
            </a:r>
            <a:r>
              <a:rPr lang="en-US" dirty="0"/>
              <a:t>, site of the crown prince’s </a:t>
            </a:r>
            <a:r>
              <a:rPr lang="en-US" dirty="0" smtClean="0"/>
              <a:t>palace. </a:t>
            </a:r>
            <a:endParaRPr lang="en-US" dirty="0"/>
          </a:p>
        </p:txBody>
      </p:sp>
      <p:pic>
        <p:nvPicPr>
          <p:cNvPr id="4" name="Picture 3"/>
          <p:cNvPicPr>
            <a:picLocks noChangeAspect="1"/>
          </p:cNvPicPr>
          <p:nvPr/>
        </p:nvPicPr>
        <p:blipFill>
          <a:blip r:embed="rId2"/>
          <a:stretch>
            <a:fillRect/>
          </a:stretch>
        </p:blipFill>
        <p:spPr>
          <a:xfrm>
            <a:off x="5662512" y="1868731"/>
            <a:ext cx="3024288" cy="4032384"/>
          </a:xfrm>
          <a:prstGeom prst="rect">
            <a:avLst/>
          </a:prstGeom>
        </p:spPr>
      </p:pic>
      <p:sp>
        <p:nvSpPr>
          <p:cNvPr id="6" name="Footer Placeholder 3"/>
          <p:cNvSpPr>
            <a:spLocks noGrp="1"/>
          </p:cNvSpPr>
          <p:nvPr>
            <p:ph type="ftr" sz="quarter" idx="11"/>
          </p:nvPr>
        </p:nvSpPr>
        <p:spPr>
          <a:xfrm>
            <a:off x="2803401" y="6356350"/>
            <a:ext cx="3522222" cy="365125"/>
          </a:xfrm>
        </p:spPr>
        <p:txBody>
          <a:bodyPr/>
          <a:lstStyle/>
          <a:p>
            <a:r>
              <a:rPr lang="en-US" dirty="0" smtClean="0"/>
              <a:t>http://</a:t>
            </a:r>
            <a:r>
              <a:rPr lang="en-US" dirty="0" err="1" smtClean="0"/>
              <a:t>www.history.com</a:t>
            </a:r>
            <a:r>
              <a:rPr lang="en-US" dirty="0" smtClean="0"/>
              <a:t>/topics/saint-</a:t>
            </a:r>
            <a:r>
              <a:rPr lang="en-US" dirty="0" err="1" smtClean="0"/>
              <a:t>joan</a:t>
            </a:r>
            <a:r>
              <a:rPr lang="en-US" dirty="0" smtClean="0"/>
              <a:t>-of-arc</a:t>
            </a:r>
            <a:endParaRPr lang="en-US" dirty="0"/>
          </a:p>
        </p:txBody>
      </p:sp>
    </p:spTree>
    <p:extLst>
      <p:ext uri="{BB962C8B-B14F-4D97-AF65-F5344CB8AC3E}">
        <p14:creationId xmlns:p14="http://schemas.microsoft.com/office/powerpoint/2010/main" val="78283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Joan’s Journey to Orleans</a:t>
            </a:r>
            <a:endParaRPr lang="en-US" dirty="0"/>
          </a:p>
        </p:txBody>
      </p:sp>
      <p:sp>
        <p:nvSpPr>
          <p:cNvPr id="3" name="Content Placeholder 2"/>
          <p:cNvSpPr>
            <a:spLocks noGrp="1"/>
          </p:cNvSpPr>
          <p:nvPr>
            <p:ph idx="1"/>
          </p:nvPr>
        </p:nvSpPr>
        <p:spPr>
          <a:xfrm>
            <a:off x="457200" y="1600200"/>
            <a:ext cx="4430782" cy="5121275"/>
          </a:xfrm>
        </p:spPr>
        <p:txBody>
          <a:bodyPr>
            <a:normAutofit fontScale="77500" lnSpcReduction="20000"/>
          </a:bodyPr>
          <a:lstStyle/>
          <a:p>
            <a:r>
              <a:rPr lang="en-US" dirty="0"/>
              <a:t>Joan promised Charles she would see him crowned king at Reims, the traditional site of French royal investiture, and asked him to give her an army to lead to </a:t>
            </a:r>
            <a:r>
              <a:rPr lang="en-US" dirty="0" err="1"/>
              <a:t>Orléans</a:t>
            </a:r>
            <a:r>
              <a:rPr lang="en-US" dirty="0"/>
              <a:t>, then under siege from the English. </a:t>
            </a:r>
            <a:endParaRPr lang="en-US" dirty="0" smtClean="0"/>
          </a:p>
          <a:p>
            <a:r>
              <a:rPr lang="en-US" dirty="0" smtClean="0"/>
              <a:t>Against </a:t>
            </a:r>
            <a:r>
              <a:rPr lang="en-US" dirty="0"/>
              <a:t>the advice of most of his </a:t>
            </a:r>
            <a:r>
              <a:rPr lang="en-US" dirty="0" smtClean="0"/>
              <a:t>counselors, Charles </a:t>
            </a:r>
            <a:r>
              <a:rPr lang="en-US" dirty="0"/>
              <a:t>granted her request, and Joan set off for </a:t>
            </a:r>
            <a:r>
              <a:rPr lang="en-US" dirty="0" err="1"/>
              <a:t>Orléans</a:t>
            </a:r>
            <a:r>
              <a:rPr lang="en-US" dirty="0"/>
              <a:t> in March of </a:t>
            </a:r>
            <a:r>
              <a:rPr lang="en-US" dirty="0" smtClean="0"/>
              <a:t>1429.</a:t>
            </a:r>
          </a:p>
          <a:p>
            <a:r>
              <a:rPr lang="en-US" dirty="0" smtClean="0"/>
              <a:t>Joan </a:t>
            </a:r>
            <a:r>
              <a:rPr lang="en-US" dirty="0"/>
              <a:t>led several French assaults against </a:t>
            </a:r>
            <a:r>
              <a:rPr lang="en-US" dirty="0" smtClean="0"/>
              <a:t>the enemy, forcing </a:t>
            </a:r>
            <a:r>
              <a:rPr lang="en-US" dirty="0"/>
              <a:t>their </a:t>
            </a:r>
            <a:r>
              <a:rPr lang="en-US" dirty="0" smtClean="0"/>
              <a:t>retreat.</a:t>
            </a:r>
            <a:endParaRPr lang="en-US" dirty="0"/>
          </a:p>
        </p:txBody>
      </p:sp>
      <p:sp>
        <p:nvSpPr>
          <p:cNvPr id="4" name="Footer Placeholder 3"/>
          <p:cNvSpPr>
            <a:spLocks noGrp="1"/>
          </p:cNvSpPr>
          <p:nvPr>
            <p:ph type="ftr" sz="quarter" idx="11"/>
          </p:nvPr>
        </p:nvSpPr>
        <p:spPr>
          <a:xfrm>
            <a:off x="2803401" y="6356350"/>
            <a:ext cx="3522222" cy="365125"/>
          </a:xfrm>
        </p:spPr>
        <p:txBody>
          <a:bodyPr/>
          <a:lstStyle/>
          <a:p>
            <a:r>
              <a:rPr lang="en-US" dirty="0" smtClean="0"/>
              <a:t>http://</a:t>
            </a:r>
            <a:r>
              <a:rPr lang="en-US" dirty="0" err="1" smtClean="0"/>
              <a:t>www.history.com</a:t>
            </a:r>
            <a:r>
              <a:rPr lang="en-US" dirty="0" smtClean="0"/>
              <a:t>/topics/saint-</a:t>
            </a:r>
            <a:r>
              <a:rPr lang="en-US" dirty="0" err="1" smtClean="0"/>
              <a:t>joan</a:t>
            </a:r>
            <a:r>
              <a:rPr lang="en-US" dirty="0" smtClean="0"/>
              <a:t>-of-arc</a:t>
            </a:r>
            <a:endParaRPr lang="en-US" dirty="0"/>
          </a:p>
        </p:txBody>
      </p:sp>
      <p:pic>
        <p:nvPicPr>
          <p:cNvPr id="5" name="Picture 4"/>
          <p:cNvPicPr>
            <a:picLocks noChangeAspect="1"/>
          </p:cNvPicPr>
          <p:nvPr/>
        </p:nvPicPr>
        <p:blipFill>
          <a:blip r:embed="rId2"/>
          <a:stretch>
            <a:fillRect/>
          </a:stretch>
        </p:blipFill>
        <p:spPr>
          <a:xfrm>
            <a:off x="4887982" y="2194827"/>
            <a:ext cx="4178300" cy="3810000"/>
          </a:xfrm>
          <a:prstGeom prst="rect">
            <a:avLst/>
          </a:prstGeom>
        </p:spPr>
      </p:pic>
    </p:spTree>
    <p:extLst>
      <p:ext uri="{BB962C8B-B14F-4D97-AF65-F5344CB8AC3E}">
        <p14:creationId xmlns:p14="http://schemas.microsoft.com/office/powerpoint/2010/main" val="127454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Downfall of Joan of Arc</a:t>
            </a:r>
            <a:endParaRPr lang="en-US" dirty="0"/>
          </a:p>
        </p:txBody>
      </p:sp>
      <p:sp>
        <p:nvSpPr>
          <p:cNvPr id="3" name="Content Placeholder 2"/>
          <p:cNvSpPr>
            <a:spLocks noGrp="1"/>
          </p:cNvSpPr>
          <p:nvPr>
            <p:ph idx="1"/>
          </p:nvPr>
        </p:nvSpPr>
        <p:spPr>
          <a:xfrm>
            <a:off x="457200" y="1412647"/>
            <a:ext cx="3999489" cy="5121275"/>
          </a:xfrm>
        </p:spPr>
        <p:txBody>
          <a:bodyPr>
            <a:normAutofit fontScale="62500" lnSpcReduction="20000"/>
          </a:bodyPr>
          <a:lstStyle/>
          <a:p>
            <a:r>
              <a:rPr lang="en-US" dirty="0"/>
              <a:t>After such a miraculous victory, Joan’s reputation spread far and wide among French forces. </a:t>
            </a:r>
            <a:endParaRPr lang="en-US" dirty="0" smtClean="0"/>
          </a:p>
          <a:p>
            <a:r>
              <a:rPr lang="en-US" dirty="0" smtClean="0"/>
              <a:t>She </a:t>
            </a:r>
            <a:r>
              <a:rPr lang="en-US" dirty="0"/>
              <a:t>and her followers escorted Charles across enemy territory to Reims, taking towns that resisted by force and enabling his coronation as King Charles </a:t>
            </a:r>
            <a:r>
              <a:rPr lang="en-US" dirty="0" smtClean="0"/>
              <a:t>VII.</a:t>
            </a:r>
          </a:p>
          <a:p>
            <a:r>
              <a:rPr lang="en-US" dirty="0"/>
              <a:t>In the spring of 1430, the king ordered Joan to confront a </a:t>
            </a:r>
            <a:r>
              <a:rPr lang="en-US" dirty="0" err="1" smtClean="0"/>
              <a:t>Burgundian</a:t>
            </a:r>
            <a:r>
              <a:rPr lang="en-US" dirty="0" smtClean="0"/>
              <a:t> (Allies of the English in France) assault. </a:t>
            </a:r>
            <a:r>
              <a:rPr lang="en-US" dirty="0"/>
              <a:t>In her effort to defend the town and its inhabitants, she was thrown from her horse, and was left outside the town’s gates as they closed. The </a:t>
            </a:r>
            <a:r>
              <a:rPr lang="en-US" dirty="0" err="1"/>
              <a:t>Burgundians</a:t>
            </a:r>
            <a:r>
              <a:rPr lang="en-US" dirty="0"/>
              <a:t> took her captive, and brought her </a:t>
            </a:r>
            <a:r>
              <a:rPr lang="en-US" dirty="0" smtClean="0"/>
              <a:t>to </a:t>
            </a:r>
            <a:r>
              <a:rPr lang="en-US" dirty="0"/>
              <a:t>the castle of </a:t>
            </a:r>
            <a:r>
              <a:rPr lang="en-US" dirty="0" err="1"/>
              <a:t>Bouvreuil</a:t>
            </a:r>
            <a:r>
              <a:rPr lang="en-US" dirty="0"/>
              <a:t>, occupied by the </a:t>
            </a:r>
            <a:r>
              <a:rPr lang="en-US" dirty="0" smtClean="0"/>
              <a:t>English.</a:t>
            </a:r>
            <a:endParaRPr lang="en-US" dirty="0"/>
          </a:p>
        </p:txBody>
      </p:sp>
      <p:sp>
        <p:nvSpPr>
          <p:cNvPr id="4" name="Footer Placeholder 3"/>
          <p:cNvSpPr>
            <a:spLocks noGrp="1"/>
          </p:cNvSpPr>
          <p:nvPr>
            <p:ph type="ftr" sz="quarter" idx="11"/>
          </p:nvPr>
        </p:nvSpPr>
        <p:spPr>
          <a:xfrm>
            <a:off x="2803401" y="6356350"/>
            <a:ext cx="3522222" cy="365125"/>
          </a:xfrm>
        </p:spPr>
        <p:txBody>
          <a:bodyPr/>
          <a:lstStyle/>
          <a:p>
            <a:r>
              <a:rPr lang="en-US" dirty="0" smtClean="0"/>
              <a:t>http://</a:t>
            </a:r>
            <a:r>
              <a:rPr lang="en-US" dirty="0" err="1" smtClean="0"/>
              <a:t>www.history.com</a:t>
            </a:r>
            <a:r>
              <a:rPr lang="en-US" dirty="0" smtClean="0"/>
              <a:t>/topics/saint-</a:t>
            </a:r>
            <a:r>
              <a:rPr lang="en-US" dirty="0" err="1" smtClean="0"/>
              <a:t>joan</a:t>
            </a:r>
            <a:r>
              <a:rPr lang="en-US" dirty="0" smtClean="0"/>
              <a:t>-of-arc</a:t>
            </a:r>
            <a:endParaRPr lang="en-US" dirty="0"/>
          </a:p>
        </p:txBody>
      </p:sp>
      <p:pic>
        <p:nvPicPr>
          <p:cNvPr id="5" name="Picture 4"/>
          <p:cNvPicPr>
            <a:picLocks noChangeAspect="1"/>
          </p:cNvPicPr>
          <p:nvPr/>
        </p:nvPicPr>
        <p:blipFill>
          <a:blip r:embed="rId2"/>
          <a:stretch>
            <a:fillRect/>
          </a:stretch>
        </p:blipFill>
        <p:spPr>
          <a:xfrm>
            <a:off x="5007783" y="1600200"/>
            <a:ext cx="3361179" cy="4595146"/>
          </a:xfrm>
          <a:prstGeom prst="rect">
            <a:avLst/>
          </a:prstGeom>
        </p:spPr>
      </p:pic>
    </p:spTree>
    <p:extLst>
      <p:ext uri="{BB962C8B-B14F-4D97-AF65-F5344CB8AC3E}">
        <p14:creationId xmlns:p14="http://schemas.microsoft.com/office/powerpoint/2010/main" val="84163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Witch to Saint</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In </a:t>
            </a:r>
            <a:r>
              <a:rPr lang="en-US" dirty="0"/>
              <a:t>the trial that followed, Joan was ordered to answer to some 70 charges against her, including witchcraft, heresy and dressing like a man. The Anglo-</a:t>
            </a:r>
            <a:r>
              <a:rPr lang="en-US" dirty="0" err="1"/>
              <a:t>Burgundians</a:t>
            </a:r>
            <a:r>
              <a:rPr lang="en-US" dirty="0"/>
              <a:t> </a:t>
            </a:r>
            <a:r>
              <a:rPr lang="en-US" dirty="0" smtClean="0"/>
              <a:t>wanted to </a:t>
            </a:r>
            <a:r>
              <a:rPr lang="en-US" dirty="0"/>
              <a:t>get rid of the young leader as well as discredit Charles, who owed his coronation to her. </a:t>
            </a:r>
            <a:endParaRPr lang="en-US" dirty="0" smtClean="0"/>
          </a:p>
          <a:p>
            <a:r>
              <a:rPr lang="en-US" dirty="0" smtClean="0"/>
              <a:t>In </a:t>
            </a:r>
            <a:r>
              <a:rPr lang="en-US" dirty="0"/>
              <a:t>attempting to distance himself from an accused heretic and witch, the French king made no attempt to negotiate Joan’s release.</a:t>
            </a:r>
          </a:p>
          <a:p>
            <a:r>
              <a:rPr lang="en-US" dirty="0"/>
              <a:t>In May 1431, after a year in captivity and under threat of death, Joan relented and signed a confession denying that she had ever received divine guidance. </a:t>
            </a:r>
            <a:endParaRPr lang="en-US" dirty="0" smtClean="0"/>
          </a:p>
          <a:p>
            <a:r>
              <a:rPr lang="en-US" dirty="0" smtClean="0"/>
              <a:t>Several </a:t>
            </a:r>
            <a:r>
              <a:rPr lang="en-US" dirty="0"/>
              <a:t>days later, however, she defied orders by again donning men’s clothes, and authorities pronounced her death sentence. On the morning of May 30, at the age of 19, Joan was taken to the old market place of Rouen and burned at the </a:t>
            </a:r>
            <a:r>
              <a:rPr lang="en-US" dirty="0" smtClean="0"/>
              <a:t>stake</a:t>
            </a:r>
            <a:endParaRPr lang="en-US" dirty="0"/>
          </a:p>
        </p:txBody>
      </p:sp>
      <p:sp>
        <p:nvSpPr>
          <p:cNvPr id="4" name="Footer Placeholder 3"/>
          <p:cNvSpPr>
            <a:spLocks noGrp="1"/>
          </p:cNvSpPr>
          <p:nvPr>
            <p:ph type="ftr" sz="quarter" idx="11"/>
          </p:nvPr>
        </p:nvSpPr>
        <p:spPr>
          <a:xfrm>
            <a:off x="2803401" y="6356350"/>
            <a:ext cx="3522222" cy="365125"/>
          </a:xfrm>
        </p:spPr>
        <p:txBody>
          <a:bodyPr/>
          <a:lstStyle/>
          <a:p>
            <a:r>
              <a:rPr lang="en-US" dirty="0" smtClean="0"/>
              <a:t>http://</a:t>
            </a:r>
            <a:r>
              <a:rPr lang="en-US" dirty="0" err="1" smtClean="0"/>
              <a:t>www.history.com</a:t>
            </a:r>
            <a:r>
              <a:rPr lang="en-US" dirty="0" smtClean="0"/>
              <a:t>/topics/saint-</a:t>
            </a:r>
            <a:r>
              <a:rPr lang="en-US" dirty="0" err="1" smtClean="0"/>
              <a:t>joan</a:t>
            </a:r>
            <a:r>
              <a:rPr lang="en-US" dirty="0" smtClean="0"/>
              <a:t>-of-arc</a:t>
            </a:r>
            <a:endParaRPr lang="en-US" dirty="0"/>
          </a:p>
        </p:txBody>
      </p:sp>
    </p:spTree>
    <p:extLst>
      <p:ext uri="{BB962C8B-B14F-4D97-AF65-F5344CB8AC3E}">
        <p14:creationId xmlns:p14="http://schemas.microsoft.com/office/powerpoint/2010/main" val="3708295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365</TotalTime>
  <Words>976</Words>
  <Application>Microsoft Macintosh PowerPoint</Application>
  <PresentationFormat>On-screen Show (4:3)</PresentationFormat>
  <Paragraphs>77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Bell Work</vt:lpstr>
      <vt:lpstr>I can explain the significance of Joan of Arc.</vt:lpstr>
      <vt:lpstr>Notes Set-Up</vt:lpstr>
      <vt:lpstr>Introduction </vt:lpstr>
      <vt:lpstr>Background</vt:lpstr>
      <vt:lpstr>Joan’s Journey to Orleans</vt:lpstr>
      <vt:lpstr>Joan’s Journey to Orleans</vt:lpstr>
      <vt:lpstr>Downfall of Joan of Arc</vt:lpstr>
      <vt:lpstr>From Witch to Saint</vt:lpstr>
      <vt:lpstr>From Witch to Saint</vt:lpstr>
      <vt:lpstr>Video Summary</vt:lpstr>
      <vt:lpstr>Exit Quiz</vt:lpstr>
    </vt:vector>
  </TitlesOfParts>
  <Company>Shelby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ccross</dc:creator>
  <cp:lastModifiedBy>ccross</cp:lastModifiedBy>
  <cp:revision>14</cp:revision>
  <dcterms:created xsi:type="dcterms:W3CDTF">2015-02-01T19:27:04Z</dcterms:created>
  <dcterms:modified xsi:type="dcterms:W3CDTF">2015-02-02T04:19:14Z</dcterms:modified>
</cp:coreProperties>
</file>